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64"/>
  </p:notesMasterIdLst>
  <p:handoutMasterIdLst>
    <p:handoutMasterId r:id="rId65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6" r:id="rId42"/>
    <p:sldId id="298" r:id="rId43"/>
    <p:sldId id="301" r:id="rId44"/>
    <p:sldId id="303" r:id="rId45"/>
    <p:sldId id="305" r:id="rId46"/>
    <p:sldId id="307" r:id="rId47"/>
    <p:sldId id="309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9" autoAdjust="0"/>
    <p:restoredTop sz="90875" autoAdjust="0"/>
  </p:normalViewPr>
  <p:slideViewPr>
    <p:cSldViewPr snapToGrid="0" snapToObjects="1">
      <p:cViewPr>
        <p:scale>
          <a:sx n="100" d="100"/>
          <a:sy n="100" d="100"/>
        </p:scale>
        <p:origin x="516" y="156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52615-5C7F-42DD-879D-A45DE40B7F19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388B0-550E-46AD-A0B8-1EA4E68B8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48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AC21B-67CD-B74B-9B09-2EEFD7E4174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DFE74-4248-EF4A-9C71-2AB6E98D6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33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DFE74-4248-EF4A-9C71-2AB6E98D66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8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DFE74-4248-EF4A-9C71-2AB6E98D66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97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DFE74-4248-EF4A-9C71-2AB6E98D66B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8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2300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155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0124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832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8927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537451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8167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55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20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8968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77424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8394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Lucida Grand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6024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290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39713"/>
            <a:ext cx="2616200" cy="830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39713"/>
            <a:ext cx="7696200" cy="830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3842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138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782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6622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106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8198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85389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63401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 b="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 b="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 b="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 b="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 b="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66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4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Global Climates and Biomes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edition </a:t>
            </a:r>
            <a:r>
              <a:rPr lang="en-US" dirty="0" smtClean="0">
                <a:solidFill>
                  <a:schemeClr val="bg1"/>
                </a:solidFill>
              </a:rPr>
              <a:t>©2015 </a:t>
            </a:r>
            <a:r>
              <a:rPr lang="en-US" dirty="0">
                <a:solidFill>
                  <a:schemeClr val="bg1"/>
                </a:solidFill>
              </a:rPr>
              <a:t>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163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3427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Earth's Tilt and the Seasons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608390"/>
            <a:ext cx="8758473" cy="64086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0125" y="8124113"/>
            <a:ext cx="12724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Earth’s seasons.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Because Earth’s ____ __ 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tilted 23.5°,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latitude that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receives the most direct rays of the Sun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most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hours of daylight changes throughout the year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Earth orbits the Sun. Thus Earth’s tilt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produces predictable ________.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This diagram illustrates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pattern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seasons in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Hemisphere.</a:t>
            </a:r>
          </a:p>
        </p:txBody>
      </p:sp>
    </p:spTree>
    <p:extLst>
      <p:ext uri="{BB962C8B-B14F-4D97-AF65-F5344CB8AC3E}">
        <p14:creationId xmlns:p14="http://schemas.microsoft.com/office/powerpoint/2010/main" val="34525397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96455"/>
            <a:ext cx="10464800" cy="2465387"/>
          </a:xfrm>
        </p:spPr>
        <p:txBody>
          <a:bodyPr/>
          <a:lstStyle/>
          <a:p>
            <a:r>
              <a:rPr lang="en-US" dirty="0" smtClean="0"/>
              <a:t>Module 10</a:t>
            </a:r>
            <a:br>
              <a:rPr lang="en-US" dirty="0" smtClean="0"/>
            </a:br>
            <a:r>
              <a:rPr lang="en-US" dirty="0" smtClean="0"/>
              <a:t>Air Currents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9848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the properties of air affect the </a:t>
            </a:r>
            <a:r>
              <a:rPr lang="en-US" dirty="0" smtClean="0"/>
              <a:t>way it </a:t>
            </a:r>
            <a:r>
              <a:rPr lang="en-US" dirty="0"/>
              <a:t>moves in the atmosphere.</a:t>
            </a:r>
          </a:p>
          <a:p>
            <a:r>
              <a:rPr lang="en-US" dirty="0" smtClean="0"/>
              <a:t>identify </a:t>
            </a:r>
            <a:r>
              <a:rPr lang="en-US" dirty="0"/>
              <a:t>the factors that drive </a:t>
            </a:r>
            <a:r>
              <a:rPr lang="en-US" dirty="0" smtClean="0"/>
              <a:t>atmospheric convection </a:t>
            </a:r>
            <a:r>
              <a:rPr lang="en-US" dirty="0"/>
              <a:t>currents.</a:t>
            </a:r>
          </a:p>
          <a:p>
            <a:r>
              <a:rPr lang="en-US" dirty="0" smtClean="0"/>
              <a:t>describe </a:t>
            </a:r>
            <a:r>
              <a:rPr lang="en-US" dirty="0"/>
              <a:t>how Earth’s rotation affects the movement of air currents.</a:t>
            </a:r>
          </a:p>
          <a:p>
            <a:r>
              <a:rPr lang="en-US" dirty="0" smtClean="0"/>
              <a:t>explain </a:t>
            </a:r>
            <a:r>
              <a:rPr lang="en-US" dirty="0"/>
              <a:t>how the movement of air currents over mountain ranges affects climates.</a:t>
            </a:r>
          </a:p>
        </p:txBody>
      </p:sp>
    </p:spTree>
    <p:extLst>
      <p:ext uri="{BB962C8B-B14F-4D97-AF65-F5344CB8AC3E}">
        <p14:creationId xmlns:p14="http://schemas.microsoft.com/office/powerpoint/2010/main" val="3884334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46382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Air has several important properties that determine how it circulates in the atmosphere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22592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__________ _______ -  </a:t>
            </a:r>
            <a:r>
              <a:rPr lang="en-US" sz="3200" dirty="0" smtClean="0"/>
              <a:t>The </a:t>
            </a:r>
            <a:r>
              <a:rPr lang="en-US" sz="3200" dirty="0"/>
              <a:t>maximum amount of </a:t>
            </a:r>
            <a:r>
              <a:rPr lang="en-US" sz="3200" dirty="0" smtClean="0"/>
              <a:t>water vapor </a:t>
            </a:r>
            <a:r>
              <a:rPr lang="en-US" sz="3200" dirty="0"/>
              <a:t>in the air at a given temperature.</a:t>
            </a:r>
          </a:p>
          <a:p>
            <a:r>
              <a:rPr lang="en-US" sz="3200" b="1" dirty="0" smtClean="0"/>
              <a:t>__________ _________ -  </a:t>
            </a:r>
            <a:r>
              <a:rPr lang="en-US" sz="3200" dirty="0" smtClean="0"/>
              <a:t>The </a:t>
            </a:r>
            <a:r>
              <a:rPr lang="en-US" sz="3200" dirty="0"/>
              <a:t>cooling effect of </a:t>
            </a:r>
            <a:r>
              <a:rPr lang="en-US" sz="3200" dirty="0" smtClean="0"/>
              <a:t>reduced pressure </a:t>
            </a:r>
            <a:r>
              <a:rPr lang="en-US" sz="3200" dirty="0"/>
              <a:t>on air as it rises higher in </a:t>
            </a:r>
            <a:r>
              <a:rPr lang="en-US" sz="3200" dirty="0" smtClean="0"/>
              <a:t>the atmosphere </a:t>
            </a:r>
            <a:r>
              <a:rPr lang="en-US" sz="3200" dirty="0"/>
              <a:t>and expands.</a:t>
            </a:r>
          </a:p>
          <a:p>
            <a:r>
              <a:rPr lang="en-US" sz="3200" b="1" dirty="0" smtClean="0"/>
              <a:t>__________ _________ -  </a:t>
            </a:r>
            <a:r>
              <a:rPr lang="en-US" sz="3200" dirty="0" smtClean="0"/>
              <a:t>The </a:t>
            </a:r>
            <a:r>
              <a:rPr lang="en-US" sz="3200" dirty="0"/>
              <a:t>heating effect </a:t>
            </a:r>
            <a:r>
              <a:rPr lang="en-US" sz="3200" dirty="0" smtClean="0"/>
              <a:t>of increased </a:t>
            </a:r>
            <a:r>
              <a:rPr lang="en-US" sz="3200" dirty="0"/>
              <a:t>pressure on air as it sinks toward </a:t>
            </a:r>
            <a:r>
              <a:rPr lang="en-US" sz="3200" dirty="0" smtClean="0"/>
              <a:t>the surface </a:t>
            </a:r>
            <a:r>
              <a:rPr lang="en-US" sz="3200" dirty="0"/>
              <a:t>of Earth and decreases in volume.</a:t>
            </a:r>
          </a:p>
          <a:p>
            <a:r>
              <a:rPr lang="en-US" sz="3200" b="1" smtClean="0"/>
              <a:t>_______ _____ _______ -  </a:t>
            </a:r>
            <a:r>
              <a:rPr lang="en-US" sz="3200" dirty="0" smtClean="0"/>
              <a:t>The </a:t>
            </a:r>
            <a:r>
              <a:rPr lang="en-US" sz="3200" dirty="0"/>
              <a:t>release of energy </a:t>
            </a:r>
            <a:r>
              <a:rPr lang="en-US" sz="3200" dirty="0" smtClean="0"/>
              <a:t>when water </a:t>
            </a:r>
            <a:r>
              <a:rPr lang="en-US" sz="3200" dirty="0"/>
              <a:t>vapor in the atmosphere condenses </a:t>
            </a:r>
            <a:r>
              <a:rPr lang="en-US" sz="3200" dirty="0" smtClean="0"/>
              <a:t>into liquid </a:t>
            </a:r>
            <a:r>
              <a:rPr lang="en-US" sz="3200" dirty="0"/>
              <a:t>water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18928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Atmospheric convection currents move air and moisture around the globe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  __________ _______ -</a:t>
            </a:r>
            <a:r>
              <a:rPr lang="en-US" dirty="0" smtClean="0"/>
              <a:t>  Global patterns </a:t>
            </a:r>
            <a:r>
              <a:rPr lang="en-US" dirty="0"/>
              <a:t>of air movement that are initiated by </a:t>
            </a:r>
            <a:r>
              <a:rPr lang="en-US" dirty="0" smtClean="0"/>
              <a:t>the unequal </a:t>
            </a:r>
            <a:r>
              <a:rPr lang="en-US" dirty="0"/>
              <a:t>heating of Earth.</a:t>
            </a:r>
          </a:p>
        </p:txBody>
      </p:sp>
    </p:spTree>
    <p:extLst>
      <p:ext uri="{BB962C8B-B14F-4D97-AF65-F5344CB8AC3E}">
        <p14:creationId xmlns:p14="http://schemas.microsoft.com/office/powerpoint/2010/main" val="1718901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325" y="-30189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Atmospheric Convection Currents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476" y="1606147"/>
            <a:ext cx="5936049" cy="7998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20598" y="1811583"/>
            <a:ext cx="552779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Atmospheric currents.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Warming at Earth’s surface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causes air to rise up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into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atmosphere where it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experiences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pressures,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adiabatic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________, and latent 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release.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cool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air near the top of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is then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displaced horizontally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before it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sinks back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to Earth. As it sinks,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air experiences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</a:t>
            </a:r>
            <a:endParaRPr lang="en-US" sz="2800" dirty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heating and then moves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horizontally along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 of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Earth to complete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cycle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73656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Atmospheric Convection Currents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99" y="2705100"/>
            <a:ext cx="11167547" cy="5840413"/>
          </a:xfrm>
        </p:spPr>
        <p:txBody>
          <a:bodyPr/>
          <a:lstStyle/>
          <a:p>
            <a:r>
              <a:rPr lang="en-US" sz="3200" b="1" dirty="0" smtClean="0"/>
              <a:t>______  ______  </a:t>
            </a:r>
            <a:r>
              <a:rPr lang="en-US" sz="3200" dirty="0" smtClean="0"/>
              <a:t>A </a:t>
            </a:r>
            <a:r>
              <a:rPr lang="en-US" sz="3200" dirty="0"/>
              <a:t>convection current in </a:t>
            </a:r>
            <a:r>
              <a:rPr lang="en-US" sz="3200" dirty="0" smtClean="0"/>
              <a:t>the atmosphere </a:t>
            </a:r>
            <a:r>
              <a:rPr lang="en-US" sz="3200" dirty="0"/>
              <a:t>that cycles between the equator </a:t>
            </a:r>
            <a:r>
              <a:rPr lang="en-US" sz="3200" dirty="0" smtClean="0"/>
              <a:t>and 30</a:t>
            </a:r>
            <a:r>
              <a:rPr lang="en-US" sz="3200" dirty="0"/>
              <a:t>° N and 30</a:t>
            </a:r>
            <a:r>
              <a:rPr lang="en-US" sz="3200" dirty="0" smtClean="0"/>
              <a:t>° S.</a:t>
            </a:r>
          </a:p>
          <a:p>
            <a:r>
              <a:rPr lang="en-US" sz="3200" b="1" dirty="0" smtClean="0"/>
              <a:t>_____________  ___________  ______ </a:t>
            </a:r>
            <a:r>
              <a:rPr lang="en-US" sz="3200" b="1" dirty="0"/>
              <a:t>(</a:t>
            </a:r>
            <a:r>
              <a:rPr lang="en-US" sz="3200" b="1" dirty="0" smtClean="0"/>
              <a:t>ITCZ) -  </a:t>
            </a:r>
            <a:r>
              <a:rPr lang="en-US" sz="3200" dirty="0" smtClean="0"/>
              <a:t>The latitude </a:t>
            </a:r>
            <a:r>
              <a:rPr lang="en-US" sz="3200" dirty="0"/>
              <a:t>that receives the most intense sunlight</a:t>
            </a:r>
            <a:r>
              <a:rPr lang="en-US" sz="3200" dirty="0" smtClean="0"/>
              <a:t>, which </a:t>
            </a:r>
            <a:r>
              <a:rPr lang="en-US" sz="3200" dirty="0"/>
              <a:t>causes the ascending branches of the </a:t>
            </a:r>
            <a:r>
              <a:rPr lang="en-US" sz="3200" dirty="0" smtClean="0"/>
              <a:t>two Hadley </a:t>
            </a:r>
            <a:r>
              <a:rPr lang="en-US" sz="3200" dirty="0"/>
              <a:t>cells to converge.</a:t>
            </a:r>
          </a:p>
          <a:p>
            <a:r>
              <a:rPr lang="en-US" sz="3200" b="1" dirty="0" smtClean="0"/>
              <a:t>______  ______ -  </a:t>
            </a:r>
            <a:r>
              <a:rPr lang="en-US" sz="3200" dirty="0" smtClean="0"/>
              <a:t>A </a:t>
            </a:r>
            <a:r>
              <a:rPr lang="en-US" sz="3200" dirty="0"/>
              <a:t>convection current in </a:t>
            </a:r>
            <a:r>
              <a:rPr lang="en-US" sz="3200" dirty="0" smtClean="0"/>
              <a:t>the atmosphere, formed </a:t>
            </a:r>
            <a:r>
              <a:rPr lang="en-US" sz="3200" dirty="0"/>
              <a:t>by air that rises at 60° N and 60° S and </a:t>
            </a:r>
            <a:r>
              <a:rPr lang="en-US" sz="3200" dirty="0" smtClean="0"/>
              <a:t>sinks at </a:t>
            </a:r>
            <a:r>
              <a:rPr lang="en-US" sz="3200" dirty="0"/>
              <a:t>the poles, 90° N and 90° S.</a:t>
            </a:r>
          </a:p>
          <a:p>
            <a:r>
              <a:rPr lang="en-US" sz="3200" b="1" dirty="0" smtClean="0"/>
              <a:t>________  _____ -  </a:t>
            </a:r>
            <a:r>
              <a:rPr lang="en-US" sz="3200" dirty="0" smtClean="0"/>
              <a:t>A </a:t>
            </a:r>
            <a:r>
              <a:rPr lang="en-US" sz="3200" dirty="0"/>
              <a:t>convection current in the </a:t>
            </a:r>
            <a:r>
              <a:rPr lang="en-US" sz="3200" dirty="0" smtClean="0"/>
              <a:t>atmosphere that </a:t>
            </a:r>
            <a:r>
              <a:rPr lang="en-US" sz="3200" dirty="0"/>
              <a:t>lies between Hadley cells and polar cells.</a:t>
            </a:r>
          </a:p>
        </p:txBody>
      </p:sp>
    </p:spTree>
    <p:extLst>
      <p:ext uri="{BB962C8B-B14F-4D97-AF65-F5344CB8AC3E}">
        <p14:creationId xmlns:p14="http://schemas.microsoft.com/office/powerpoint/2010/main" val="3226649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560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Atmospheric Convection Currents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10002"/>
            <a:ext cx="7451223" cy="70889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89298" y="1512769"/>
            <a:ext cx="3940424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Hadley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cells.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 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are atmospheric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convection currents that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operate between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equator and 30° 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30° S. Solar energy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warms humid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air in the tropics.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warm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air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eventually 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below its saturation point.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water vapor it contains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condenses into clouds and</a:t>
            </a: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air, which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now contains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little moisture, sinks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 Earth’s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surface 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approximately 30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° N and 30° S. As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air descends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it is warmed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by 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heating. This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descent 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hot, dry air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causes ________ environments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develop 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those latitudes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142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Earth's rotation causes the Coriolis effect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/>
              <a:t>As Earth rotates, its surface moves much faster at the </a:t>
            </a:r>
            <a:r>
              <a:rPr lang="en-US" dirty="0" smtClean="0"/>
              <a:t>__________ </a:t>
            </a:r>
            <a:r>
              <a:rPr lang="en-US" dirty="0"/>
              <a:t>than in mid-latitude and polar regions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The </a:t>
            </a:r>
            <a:r>
              <a:rPr lang="en-US" dirty="0" smtClean="0"/>
              <a:t>_______ </a:t>
            </a:r>
            <a:r>
              <a:rPr lang="en-US" dirty="0"/>
              <a:t>rotation speeds found closer to the equator cause objects that are moving directly north or south to </a:t>
            </a:r>
            <a:r>
              <a:rPr lang="en-US" dirty="0" smtClean="0"/>
              <a:t>__________.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288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</a:t>
            </a:r>
            <a:r>
              <a:rPr lang="en-US" dirty="0" err="1"/>
              <a:t>Coriolis</a:t>
            </a:r>
            <a:r>
              <a:rPr lang="en-US" dirty="0"/>
              <a:t> Effect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Coriolis </a:t>
            </a:r>
            <a:r>
              <a:rPr lang="en-US" b="1" dirty="0" smtClean="0"/>
              <a:t>effect</a:t>
            </a:r>
            <a:r>
              <a:rPr lang="en-US" b="1" dirty="0"/>
              <a:t> </a:t>
            </a:r>
            <a:r>
              <a:rPr lang="en-US" b="1" dirty="0" smtClean="0"/>
              <a:t>–</a:t>
            </a:r>
          </a:p>
          <a:p>
            <a:endParaRPr lang="en-US" dirty="0"/>
          </a:p>
          <a:p>
            <a:pPr lvl="0"/>
            <a:r>
              <a:rPr lang="en-US" dirty="0"/>
              <a:t>The </a:t>
            </a:r>
            <a:r>
              <a:rPr lang="en-US" dirty="0" smtClean="0"/>
              <a:t>__________  _______ </a:t>
            </a:r>
            <a:r>
              <a:rPr lang="en-US" dirty="0"/>
              <a:t>of the world are produced by a combination of atmospheric convection currents and the </a:t>
            </a:r>
            <a:r>
              <a:rPr lang="en-US" dirty="0" smtClean="0"/>
              <a:t>________ 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317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9645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</a:t>
            </a:r>
            <a:r>
              <a:rPr lang="en-US" dirty="0" err="1"/>
              <a:t>Coriolis</a:t>
            </a:r>
            <a:r>
              <a:rPr lang="en-US" dirty="0"/>
              <a:t> Effect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8" y="1309361"/>
            <a:ext cx="12681663" cy="7041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8492239"/>
            <a:ext cx="130048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b="1" dirty="0" err="1">
                <a:solidFill>
                  <a:srgbClr val="010001"/>
                </a:solidFill>
                <a:latin typeface="Arial"/>
                <a:cs typeface="Arial"/>
              </a:rPr>
              <a:t>Coriolis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 effect.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(a) A ball thrown from the North Pole toward the equator would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 deflected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by the Coriolis effect. (b) The different rotation speeds of Earth at different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 cause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deflection in the paths of traveling objects.</a:t>
            </a:r>
          </a:p>
        </p:txBody>
      </p:sp>
    </p:spTree>
    <p:extLst>
      <p:ext uri="{BB962C8B-B14F-4D97-AF65-F5344CB8AC3E}">
        <p14:creationId xmlns:p14="http://schemas.microsoft.com/office/powerpoint/2010/main" val="3924050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Climates and Biomes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Climate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Weather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483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</a:t>
            </a:r>
            <a:r>
              <a:rPr lang="en-US" dirty="0" err="1"/>
              <a:t>Coriolis</a:t>
            </a:r>
            <a:r>
              <a:rPr lang="en-US" dirty="0"/>
              <a:t> Effect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96450"/>
            <a:ext cx="7113586" cy="75855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3586" y="1696450"/>
            <a:ext cx="4505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Prevailing wind patterns.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Prevailing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wind patterns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around the world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are produced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by a combination of</a:t>
            </a: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___________ _________ currents and the ____________  __________.</a:t>
            </a:r>
            <a:endParaRPr lang="en-US" sz="32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2911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Rain shadows cause mountains to be dry on one side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  ________ -  </a:t>
            </a:r>
            <a:r>
              <a:rPr lang="en-US" dirty="0" smtClean="0"/>
              <a:t>A </a:t>
            </a:r>
            <a:r>
              <a:rPr lang="en-US" dirty="0"/>
              <a:t>region with dry conditions </a:t>
            </a:r>
            <a:r>
              <a:rPr lang="en-US" dirty="0" smtClean="0"/>
              <a:t>found on </a:t>
            </a:r>
            <a:r>
              <a:rPr lang="en-US" dirty="0"/>
              <a:t>the </a:t>
            </a:r>
            <a:r>
              <a:rPr lang="en-US" dirty="0" smtClean="0"/>
              <a:t>________ </a:t>
            </a:r>
            <a:r>
              <a:rPr lang="en-US" dirty="0"/>
              <a:t>side of a mountain range as </a:t>
            </a:r>
            <a:r>
              <a:rPr lang="en-US" dirty="0" smtClean="0"/>
              <a:t>a result </a:t>
            </a:r>
            <a:r>
              <a:rPr lang="en-US" dirty="0"/>
              <a:t>of humid winds from the ocean </a:t>
            </a:r>
            <a:r>
              <a:rPr lang="en-US" dirty="0" smtClean="0"/>
              <a:t>causing precipitation </a:t>
            </a:r>
            <a:r>
              <a:rPr lang="en-US" dirty="0"/>
              <a:t>on the </a:t>
            </a:r>
            <a:r>
              <a:rPr lang="en-US" dirty="0" smtClean="0"/>
              <a:t>___________ </a:t>
            </a:r>
            <a:r>
              <a:rPr lang="en-US" dirty="0"/>
              <a:t>side.</a:t>
            </a:r>
          </a:p>
        </p:txBody>
      </p:sp>
    </p:spTree>
    <p:extLst>
      <p:ext uri="{BB962C8B-B14F-4D97-AF65-F5344CB8AC3E}">
        <p14:creationId xmlns:p14="http://schemas.microsoft.com/office/powerpoint/2010/main" val="3451266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2567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Rain Shadows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995448"/>
            <a:ext cx="9466347" cy="69265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863" y="7880331"/>
            <a:ext cx="126969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Rain shadow.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 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occur where humid winds blowing inland from the ocean meet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 mountain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range. On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(wind-facing) side of the mountains,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 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cools, and large amounts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water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vapor condense to form clouds and precipitation. On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side of the mountains, cold, dry air descends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warms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via adiabatic heating, and causes much drier conditions.</a:t>
            </a:r>
          </a:p>
        </p:txBody>
      </p:sp>
    </p:spTree>
    <p:extLst>
      <p:ext uri="{BB962C8B-B14F-4D97-AF65-F5344CB8AC3E}">
        <p14:creationId xmlns:p14="http://schemas.microsoft.com/office/powerpoint/2010/main" val="1964537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Air moving inland from the ocean contains a large amount of water vapor. When it meets the windward side of a mountain range (the side facing the wind), it rises and begins to experience adiabatic cooling.  </a:t>
            </a:r>
          </a:p>
          <a:p>
            <a:pPr lvl="0"/>
            <a:r>
              <a:rPr lang="en-US" sz="2800" dirty="0"/>
              <a:t>Because water vapor </a:t>
            </a:r>
            <a:r>
              <a:rPr lang="en-US" sz="2800" dirty="0" smtClean="0"/>
              <a:t>_________ </a:t>
            </a:r>
            <a:r>
              <a:rPr lang="en-US" sz="2800" dirty="0"/>
              <a:t>as air cools, clouds form and </a:t>
            </a:r>
            <a:r>
              <a:rPr lang="en-US" sz="2800" dirty="0" smtClean="0"/>
              <a:t>_______________ </a:t>
            </a:r>
            <a:r>
              <a:rPr lang="en-US" sz="2800" dirty="0"/>
              <a:t>falls.</a:t>
            </a:r>
          </a:p>
          <a:p>
            <a:pPr lvl="0"/>
            <a:r>
              <a:rPr lang="en-US" sz="2800" dirty="0"/>
              <a:t>The presence of the </a:t>
            </a:r>
            <a:r>
              <a:rPr lang="en-US" sz="2800" dirty="0" smtClean="0"/>
              <a:t>_________  _______ </a:t>
            </a:r>
            <a:r>
              <a:rPr lang="en-US" sz="2800" dirty="0"/>
              <a:t>causes large amounts of precipitation to fall on its windward side. </a:t>
            </a:r>
          </a:p>
          <a:p>
            <a:pPr lvl="0"/>
            <a:r>
              <a:rPr lang="en-US" sz="2800" dirty="0"/>
              <a:t>The cold, dry air then travels to the other side of the mountain range </a:t>
            </a:r>
            <a:r>
              <a:rPr lang="en-US" sz="2800" dirty="0" smtClean="0"/>
              <a:t>(____  ________  _______), </a:t>
            </a:r>
            <a:r>
              <a:rPr lang="en-US" sz="2800" dirty="0"/>
              <a:t>where it descends and experiences higher pressures, which cause </a:t>
            </a:r>
            <a:r>
              <a:rPr lang="en-US" sz="2800" dirty="0" smtClean="0"/>
              <a:t>_______ </a:t>
            </a:r>
            <a:r>
              <a:rPr lang="en-US" sz="2800" dirty="0"/>
              <a:t>heating.</a:t>
            </a:r>
          </a:p>
          <a:p>
            <a:pPr lvl="0"/>
            <a:r>
              <a:rPr lang="en-US" sz="2800" dirty="0" smtClean="0"/>
              <a:t>This </a:t>
            </a:r>
            <a:r>
              <a:rPr lang="en-US" sz="2800" dirty="0"/>
              <a:t>air is now warm and dry and </a:t>
            </a:r>
            <a:r>
              <a:rPr lang="en-US" sz="2800"/>
              <a:t>produces </a:t>
            </a:r>
            <a:r>
              <a:rPr lang="en-US" sz="2800" smtClean="0"/>
              <a:t>______ </a:t>
            </a:r>
            <a:r>
              <a:rPr lang="en-US" sz="2800" dirty="0"/>
              <a:t>conditions on the leeward side forming the region called </a:t>
            </a:r>
            <a:r>
              <a:rPr lang="en-US" sz="2800"/>
              <a:t>a </a:t>
            </a:r>
            <a:r>
              <a:rPr lang="en-US" sz="2800" smtClean="0"/>
              <a:t>____ ______.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70000" y="-23229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Rain Shadows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519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11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Ocean </a:t>
            </a:r>
            <a:r>
              <a:rPr lang="en-US" dirty="0"/>
              <a:t>Currents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describe </a:t>
            </a:r>
            <a:r>
              <a:rPr lang="en-US" dirty="0"/>
              <a:t>the patterns of surface ocean circulation.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mixing of surface and deep ocean waters from </a:t>
            </a:r>
            <a:r>
              <a:rPr lang="en-US" dirty="0" err="1"/>
              <a:t>thermohaline</a:t>
            </a:r>
            <a:r>
              <a:rPr lang="en-US" dirty="0"/>
              <a:t> circulation.</a:t>
            </a:r>
          </a:p>
          <a:p>
            <a:r>
              <a:rPr lang="en-US" dirty="0"/>
              <a:t>i</a:t>
            </a:r>
            <a:r>
              <a:rPr lang="en-US" dirty="0" smtClean="0"/>
              <a:t>dentify </a:t>
            </a:r>
            <a:r>
              <a:rPr lang="en-US" dirty="0"/>
              <a:t>the causes and consequences of the El Niño–Southern Oscillation.</a:t>
            </a:r>
          </a:p>
        </p:txBody>
      </p:sp>
    </p:spTree>
    <p:extLst>
      <p:ext uri="{BB962C8B-B14F-4D97-AF65-F5344CB8AC3E}">
        <p14:creationId xmlns:p14="http://schemas.microsoft.com/office/powerpoint/2010/main" val="2959637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Surface ocean currents move warm and cold water around the globe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_______  _______ </a:t>
            </a:r>
            <a:r>
              <a:rPr lang="en-US" dirty="0"/>
              <a:t>are driven by a combination of temperature, gravity, prevailing winds, the Coriolis effect, and the locations of continents.</a:t>
            </a:r>
          </a:p>
          <a:p>
            <a:pPr lvl="0"/>
            <a:r>
              <a:rPr lang="en-US" dirty="0"/>
              <a:t>Warm water, like warm air, </a:t>
            </a:r>
            <a:r>
              <a:rPr lang="en-US" dirty="0" smtClean="0"/>
              <a:t>_______ </a:t>
            </a:r>
            <a:r>
              <a:rPr lang="en-US" dirty="0"/>
              <a:t>and </a:t>
            </a:r>
            <a:r>
              <a:rPr lang="en-US" dirty="0" smtClean="0"/>
              <a:t>_____. </a:t>
            </a:r>
            <a:endParaRPr lang="en-US" dirty="0"/>
          </a:p>
          <a:p>
            <a:r>
              <a:rPr lang="en-US" b="1" dirty="0" smtClean="0"/>
              <a:t>_____ -  </a:t>
            </a:r>
            <a:r>
              <a:rPr lang="en-US" dirty="0" smtClean="0"/>
              <a:t>A </a:t>
            </a:r>
            <a:r>
              <a:rPr lang="en-US" dirty="0"/>
              <a:t>large-scale pattern of water circulation </a:t>
            </a:r>
            <a:r>
              <a:rPr lang="en-US" dirty="0" smtClean="0"/>
              <a:t>that moves </a:t>
            </a:r>
            <a:r>
              <a:rPr lang="en-US" dirty="0"/>
              <a:t>clockwise in the Northern Hemisphere </a:t>
            </a:r>
            <a:r>
              <a:rPr lang="en-US" dirty="0" smtClean="0"/>
              <a:t>and counterclockwise </a:t>
            </a:r>
            <a:r>
              <a:rPr lang="en-US" dirty="0"/>
              <a:t>in the Southern Hemisphere.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787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7659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Ocean Currents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992425"/>
            <a:ext cx="9550853" cy="6235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425" y="7167667"/>
            <a:ext cx="12799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Oceanic circulation patterns.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Oceanic circulation patterns are the result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differential _______, _______, __________ _____,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effect, and the locations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Each of the five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major ocean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basins contains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driven by the trade winds in the tropics and the westerlies at mid-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latitudes.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result is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circulation pattern in the Northern Hemisphere and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________________ circulation pattern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the Southern Hemisphere. Along the west coasts of many continents, currents diverge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cause the 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deeper and more fertile water.</a:t>
            </a:r>
          </a:p>
        </p:txBody>
      </p:sp>
    </p:spTree>
    <p:extLst>
      <p:ext uri="{BB962C8B-B14F-4D97-AF65-F5344CB8AC3E}">
        <p14:creationId xmlns:p14="http://schemas.microsoft.com/office/powerpoint/2010/main" val="3461970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Ocean Currents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 -</a:t>
            </a:r>
            <a:r>
              <a:rPr lang="en-US" dirty="0"/>
              <a:t>  The upward movement of ocean </a:t>
            </a:r>
            <a:r>
              <a:rPr lang="en-US" dirty="0" smtClean="0"/>
              <a:t>water toward the surface as a result of diverging currents.</a:t>
            </a:r>
          </a:p>
          <a:p>
            <a:pPr lvl="0"/>
            <a:r>
              <a:rPr lang="en-US" dirty="0" smtClean="0"/>
              <a:t>This </a:t>
            </a:r>
            <a:r>
              <a:rPr lang="en-US" dirty="0"/>
              <a:t>upward movement of water brings </a:t>
            </a:r>
            <a:r>
              <a:rPr lang="en-US" dirty="0" smtClean="0"/>
              <a:t>_______ </a:t>
            </a:r>
            <a:r>
              <a:rPr lang="en-US" dirty="0"/>
              <a:t>from the ocean </a:t>
            </a:r>
            <a:r>
              <a:rPr lang="en-US" dirty="0" smtClean="0"/>
              <a:t>_______ </a:t>
            </a:r>
            <a:r>
              <a:rPr lang="en-US" dirty="0"/>
              <a:t>that supports the large populations of </a:t>
            </a:r>
            <a:r>
              <a:rPr lang="en-US" dirty="0" smtClean="0"/>
              <a:t>__________, </a:t>
            </a:r>
            <a:r>
              <a:rPr lang="en-US" dirty="0"/>
              <a:t>which in turn support large populations of fish.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183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Deep water currents circulate ocean water over long time periods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______________  ___________ -  </a:t>
            </a:r>
            <a:r>
              <a:rPr lang="en-US" dirty="0" smtClean="0"/>
              <a:t>An </a:t>
            </a:r>
            <a:r>
              <a:rPr lang="en-US" dirty="0"/>
              <a:t>oceanic </a:t>
            </a:r>
            <a:r>
              <a:rPr lang="en-US" dirty="0" smtClean="0"/>
              <a:t>circulation pattern </a:t>
            </a:r>
            <a:r>
              <a:rPr lang="en-US" dirty="0"/>
              <a:t>that drives the mixing of surface water </a:t>
            </a:r>
            <a:r>
              <a:rPr lang="en-US" dirty="0" smtClean="0"/>
              <a:t>and deep </a:t>
            </a:r>
            <a:r>
              <a:rPr lang="en-US" dirty="0"/>
              <a:t>water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Scientists believe this process is crucial for moving </a:t>
            </a:r>
            <a:r>
              <a:rPr lang="en-US" dirty="0" smtClean="0"/>
              <a:t>____ </a:t>
            </a:r>
            <a:r>
              <a:rPr lang="en-US" dirty="0"/>
              <a:t>and </a:t>
            </a:r>
            <a:r>
              <a:rPr lang="en-US" dirty="0" smtClean="0"/>
              <a:t>_________ </a:t>
            </a:r>
            <a:r>
              <a:rPr lang="en-US" dirty="0"/>
              <a:t>around the globe.  </a:t>
            </a:r>
          </a:p>
          <a:p>
            <a:pPr lvl="0"/>
            <a:r>
              <a:rPr lang="en-US" dirty="0"/>
              <a:t>Thermohaline circulation appears to be driven by </a:t>
            </a:r>
            <a:r>
              <a:rPr lang="en-US" dirty="0" smtClean="0"/>
              <a:t>_______ _______ </a:t>
            </a:r>
            <a:r>
              <a:rPr lang="en-US" dirty="0"/>
              <a:t>that contain unusually large amounts of </a:t>
            </a:r>
            <a:r>
              <a:rPr lang="en-US" dirty="0" smtClean="0"/>
              <a:t>_____.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437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1751"/>
            <a:ext cx="10464800" cy="2465387"/>
          </a:xfrm>
        </p:spPr>
        <p:txBody>
          <a:bodyPr/>
          <a:lstStyle/>
          <a:p>
            <a:pPr algn="l"/>
            <a:r>
              <a:rPr lang="en-US" dirty="0" err="1"/>
              <a:t>Thermohaline</a:t>
            </a:r>
            <a:r>
              <a:rPr lang="en-US" dirty="0"/>
              <a:t> Circulation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24740"/>
            <a:ext cx="11247025" cy="6281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0" y="8180138"/>
            <a:ext cx="11522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10001"/>
                </a:solidFill>
                <a:latin typeface="Arial"/>
                <a:cs typeface="Arial"/>
              </a:rPr>
              <a:t>Thermohaline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 circulation.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sinking of dense,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  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in the North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Atlantic drives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 deep, cold current that moves slowly around the world.</a:t>
            </a:r>
          </a:p>
        </p:txBody>
      </p:sp>
    </p:spTree>
    <p:extLst>
      <p:ext uri="{BB962C8B-B14F-4D97-AF65-F5344CB8AC3E}">
        <p14:creationId xmlns:p14="http://schemas.microsoft.com/office/powerpoint/2010/main" val="2978586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9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Unequal Heating of Earth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five layers of the atmosphere.</a:t>
            </a:r>
          </a:p>
          <a:p>
            <a:r>
              <a:rPr lang="en-US" dirty="0" smtClean="0"/>
              <a:t>discuss </a:t>
            </a:r>
            <a:r>
              <a:rPr lang="en-US" dirty="0"/>
              <a:t>the factors that cause unequal heating of Earth.</a:t>
            </a:r>
          </a:p>
          <a:p>
            <a:r>
              <a:rPr lang="en-US" dirty="0" smtClean="0"/>
              <a:t>describe </a:t>
            </a:r>
            <a:r>
              <a:rPr lang="en-US" dirty="0"/>
              <a:t>how Earth’s tilt affects seasonal differences in temperatures.</a:t>
            </a:r>
          </a:p>
        </p:txBody>
      </p:sp>
    </p:spTree>
    <p:extLst>
      <p:ext uri="{BB962C8B-B14F-4D97-AF65-F5344CB8AC3E}">
        <p14:creationId xmlns:p14="http://schemas.microsoft.com/office/powerpoint/2010/main" val="1290864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7115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Deep ocean currents </a:t>
            </a:r>
            <a:r>
              <a:rPr lang="en-US" dirty="0" smtClean="0"/>
              <a:t>circulate ocean </a:t>
            </a:r>
            <a:r>
              <a:rPr lang="en-US" dirty="0"/>
              <a:t>water over long time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Some of the water that flows from the </a:t>
            </a:r>
            <a:r>
              <a:rPr lang="en-US" dirty="0" smtClean="0"/>
              <a:t>_____ ___ ______ </a:t>
            </a:r>
            <a:r>
              <a:rPr lang="en-US" dirty="0"/>
              <a:t>to the North </a:t>
            </a:r>
            <a:r>
              <a:rPr lang="en-US" dirty="0" smtClean="0"/>
              <a:t>_________ </a:t>
            </a:r>
            <a:r>
              <a:rPr lang="en-US" dirty="0"/>
              <a:t>freezes or evaporates, and the </a:t>
            </a:r>
            <a:r>
              <a:rPr lang="en-US" dirty="0" smtClean="0"/>
              <a:t>_____ </a:t>
            </a:r>
            <a:r>
              <a:rPr lang="en-US" dirty="0"/>
              <a:t>that remains behind increases the salt concentration of the water.</a:t>
            </a:r>
          </a:p>
          <a:p>
            <a:pPr lvl="0"/>
            <a:r>
              <a:rPr lang="en-US" dirty="0"/>
              <a:t>This cold, salty water is relatively dense, so it </a:t>
            </a:r>
            <a:r>
              <a:rPr lang="en-US" dirty="0" smtClean="0"/>
              <a:t>_____ </a:t>
            </a:r>
            <a:r>
              <a:rPr lang="en-US" dirty="0"/>
              <a:t>to the bottom of the ocean, mixing with deeper ocean waters.  </a:t>
            </a:r>
          </a:p>
          <a:p>
            <a:pPr lvl="0"/>
            <a:r>
              <a:rPr lang="en-US" dirty="0"/>
              <a:t>These two processes create the movement necessary to drive a deep, </a:t>
            </a:r>
            <a:r>
              <a:rPr lang="en-US" dirty="0" smtClean="0"/>
              <a:t>_____ _______ </a:t>
            </a:r>
            <a:r>
              <a:rPr lang="en-US" dirty="0"/>
              <a:t>that slowly moves past Antarctica and northward to the northern </a:t>
            </a:r>
            <a:r>
              <a:rPr lang="en-US" dirty="0" smtClean="0"/>
              <a:t>_________ </a:t>
            </a:r>
            <a:r>
              <a:rPr lang="en-US" dirty="0"/>
              <a:t>Ocean.  </a:t>
            </a:r>
          </a:p>
        </p:txBody>
      </p:sp>
    </p:spTree>
    <p:extLst>
      <p:ext uri="{BB962C8B-B14F-4D97-AF65-F5344CB8AC3E}">
        <p14:creationId xmlns:p14="http://schemas.microsoft.com/office/powerpoint/2010/main" val="3350536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El-Niño Southern Oscillation is caused by a shift in ocean currents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El Niño–Southern Oscillation </a:t>
            </a:r>
            <a:r>
              <a:rPr lang="en-US" b="1" dirty="0" smtClean="0"/>
              <a:t>(_______)  </a:t>
            </a:r>
            <a:r>
              <a:rPr lang="en-US" dirty="0" smtClean="0"/>
              <a:t>A reversal </a:t>
            </a:r>
            <a:r>
              <a:rPr lang="en-US" dirty="0"/>
              <a:t>of wind and water currents in the </a:t>
            </a:r>
            <a:r>
              <a:rPr lang="en-US" dirty="0" smtClean="0"/>
              <a:t>South Pacific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19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5791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El-Niño Southern Oscillation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472485"/>
            <a:ext cx="10464800" cy="1254236"/>
          </a:xfrm>
        </p:spPr>
        <p:txBody>
          <a:bodyPr/>
          <a:lstStyle/>
          <a:p>
            <a:pPr lvl="0"/>
            <a:r>
              <a:rPr lang="en-US" sz="2800" dirty="0"/>
              <a:t>Every 3 to 7 years, the interaction of the Earth's atmosphere and ocean cause surface currents in the tropical Pacific Ocean to reverse direction.  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447605"/>
            <a:ext cx="6274160" cy="71929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2778" y="2312903"/>
            <a:ext cx="49835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El Niño–Southern Oscillation.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(a) 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 normal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year, trade winds push warm surface waters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from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coast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of South America and promote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of water from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ocean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bottom. (b) In an El Niño year, trade winds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reverse direction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so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waters build up along the west coast of Peru.</a:t>
            </a:r>
          </a:p>
        </p:txBody>
      </p:sp>
    </p:spTree>
    <p:extLst>
      <p:ext uri="{BB962C8B-B14F-4D97-AF65-F5344CB8AC3E}">
        <p14:creationId xmlns:p14="http://schemas.microsoft.com/office/powerpoint/2010/main" val="989080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El-Niño Southern Oscillation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34648"/>
            <a:ext cx="10464800" cy="5840413"/>
          </a:xfrm>
        </p:spPr>
        <p:txBody>
          <a:bodyPr/>
          <a:lstStyle/>
          <a:p>
            <a:pPr lvl="0"/>
            <a:r>
              <a:rPr lang="en-US" sz="3200" dirty="0"/>
              <a:t>First, the trade winds near South America </a:t>
            </a:r>
            <a:r>
              <a:rPr lang="en-US" sz="3200" dirty="0" smtClean="0"/>
              <a:t>________.</a:t>
            </a:r>
            <a:endParaRPr lang="en-US" sz="3200" dirty="0"/>
          </a:p>
          <a:p>
            <a:pPr lvl="0"/>
            <a:r>
              <a:rPr lang="en-US" sz="3200" dirty="0"/>
              <a:t>This weakening allows </a:t>
            </a:r>
            <a:r>
              <a:rPr lang="en-US" sz="3200" dirty="0" smtClean="0"/>
              <a:t>_____ </a:t>
            </a:r>
            <a:r>
              <a:rPr lang="en-US" sz="3200" dirty="0"/>
              <a:t>equatorial water from the </a:t>
            </a:r>
            <a:r>
              <a:rPr lang="en-US" sz="3200" dirty="0" smtClean="0"/>
              <a:t>_______ </a:t>
            </a:r>
            <a:r>
              <a:rPr lang="en-US" sz="3200" dirty="0"/>
              <a:t>Pacific to move </a:t>
            </a:r>
            <a:r>
              <a:rPr lang="en-US" sz="3200" dirty="0" smtClean="0"/>
              <a:t>________ </a:t>
            </a:r>
            <a:r>
              <a:rPr lang="en-US" sz="3200" dirty="0"/>
              <a:t>toward the west coast of </a:t>
            </a:r>
            <a:r>
              <a:rPr lang="en-US" sz="3200" dirty="0" smtClean="0"/>
              <a:t>________ </a:t>
            </a:r>
            <a:r>
              <a:rPr lang="en-US" sz="3200" dirty="0"/>
              <a:t>America.</a:t>
            </a:r>
          </a:p>
          <a:p>
            <a:pPr lvl="0"/>
            <a:r>
              <a:rPr lang="en-US" sz="3200" dirty="0"/>
              <a:t>The movement of warm water and air toward South America </a:t>
            </a:r>
            <a:r>
              <a:rPr lang="en-US" sz="3200" dirty="0" smtClean="0"/>
              <a:t>___________ </a:t>
            </a:r>
            <a:r>
              <a:rPr lang="en-US" sz="3200" dirty="0" err="1" smtClean="0"/>
              <a:t>upwellings</a:t>
            </a:r>
            <a:r>
              <a:rPr lang="en-US" sz="3200" dirty="0" smtClean="0"/>
              <a:t> </a:t>
            </a:r>
            <a:r>
              <a:rPr lang="en-US" sz="3200" dirty="0"/>
              <a:t>off the coast of Peru and </a:t>
            </a:r>
            <a:r>
              <a:rPr lang="en-US" sz="3200" dirty="0" smtClean="0"/>
              <a:t>__________ </a:t>
            </a:r>
            <a:r>
              <a:rPr lang="en-US" sz="3200" dirty="0"/>
              <a:t>productivity there, reducing fish populations near the coast.  </a:t>
            </a:r>
          </a:p>
          <a:p>
            <a:pPr lvl="0"/>
            <a:r>
              <a:rPr lang="en-US" sz="3200" dirty="0"/>
              <a:t>These periodic changes in wind and ocean currents are collectively called the </a:t>
            </a:r>
            <a:r>
              <a:rPr lang="en-US" sz="3200" dirty="0" smtClean="0"/>
              <a:t>_________   _________ _______________, </a:t>
            </a:r>
            <a:r>
              <a:rPr lang="en-US" sz="3200" dirty="0"/>
              <a:t>or ENSO. 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59176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12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Terrestrial </a:t>
            </a:r>
            <a:r>
              <a:rPr lang="en-US" dirty="0"/>
              <a:t>Biomes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 </a:t>
            </a:r>
            <a:r>
              <a:rPr lang="en-US" dirty="0"/>
              <a:t>explain how we define terrestrial biomes.</a:t>
            </a:r>
          </a:p>
          <a:p>
            <a:r>
              <a:rPr lang="en-US" dirty="0" smtClean="0"/>
              <a:t> </a:t>
            </a:r>
            <a:r>
              <a:rPr lang="en-US" dirty="0"/>
              <a:t>interpret climate diagrams.</a:t>
            </a:r>
          </a:p>
          <a:p>
            <a:r>
              <a:rPr lang="en-US" dirty="0" smtClean="0"/>
              <a:t>identify </a:t>
            </a:r>
            <a:r>
              <a:rPr lang="en-US" dirty="0"/>
              <a:t>the nine terrestrial biomes.</a:t>
            </a:r>
          </a:p>
        </p:txBody>
      </p:sp>
    </p:spTree>
    <p:extLst>
      <p:ext uri="{BB962C8B-B14F-4D97-AF65-F5344CB8AC3E}">
        <p14:creationId xmlns:p14="http://schemas.microsoft.com/office/powerpoint/2010/main" val="2106912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Terrestrial biomes are defined by dominant plant growth forms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  ________ -  </a:t>
            </a:r>
            <a:r>
              <a:rPr lang="en-US" dirty="0" smtClean="0"/>
              <a:t>A </a:t>
            </a:r>
            <a:r>
              <a:rPr lang="en-US" dirty="0"/>
              <a:t>geographic region </a:t>
            </a:r>
            <a:r>
              <a:rPr lang="en-US" dirty="0" smtClean="0"/>
              <a:t>categorized by </a:t>
            </a:r>
            <a:r>
              <a:rPr lang="en-US" dirty="0"/>
              <a:t>a particular combination of average </a:t>
            </a:r>
            <a:r>
              <a:rPr lang="en-US" dirty="0" smtClean="0"/>
              <a:t>annual temperature</a:t>
            </a:r>
            <a:r>
              <a:rPr lang="en-US" dirty="0"/>
              <a:t>, annual precipitation, and distinctive </a:t>
            </a:r>
            <a:r>
              <a:rPr lang="en-US" dirty="0" smtClean="0"/>
              <a:t>plant growth </a:t>
            </a:r>
            <a:r>
              <a:rPr lang="en-US" dirty="0"/>
              <a:t>forms on land.</a:t>
            </a:r>
          </a:p>
          <a:p>
            <a:r>
              <a:rPr lang="en-US" b="1" dirty="0" smtClean="0"/>
              <a:t>_________  _______ -  </a:t>
            </a:r>
            <a:r>
              <a:rPr lang="en-US" dirty="0" smtClean="0"/>
              <a:t>An </a:t>
            </a:r>
            <a:r>
              <a:rPr lang="en-US" dirty="0"/>
              <a:t>aquatic region characterized by </a:t>
            </a:r>
            <a:r>
              <a:rPr lang="en-US" dirty="0" smtClean="0"/>
              <a:t>a particular </a:t>
            </a:r>
            <a:r>
              <a:rPr lang="en-US" dirty="0"/>
              <a:t>combination of salinity, depth, and </a:t>
            </a:r>
            <a:r>
              <a:rPr lang="en-US" dirty="0" smtClean="0"/>
              <a:t>water flow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6021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4633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Terrestrial Biomes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70" y="1565827"/>
            <a:ext cx="11799705" cy="68197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770" y="8553660"/>
            <a:ext cx="12147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Biomes.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Biomes are categorized by particular combinations of average annual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____________ and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annual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_____________.</a:t>
            </a:r>
            <a:endParaRPr lang="en-US" sz="28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433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Climate diagrams illustrate patterns of annual temperature and precipitation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25" y="1878836"/>
            <a:ext cx="12213447" cy="68911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4225" y="8879059"/>
            <a:ext cx="122568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Climate diagrams.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Climate diagrams display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temperature and precipitation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values, which help determine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a biome.</a:t>
            </a:r>
          </a:p>
        </p:txBody>
      </p:sp>
    </p:spTree>
    <p:extLst>
      <p:ext uri="{BB962C8B-B14F-4D97-AF65-F5344CB8AC3E}">
        <p14:creationId xmlns:p14="http://schemas.microsoft.com/office/powerpoint/2010/main" val="2782267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3380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Terrestrial biomes range from tundra to tropical forests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574368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There are nine terrestrial biomes</a:t>
            </a:r>
            <a:r>
              <a:rPr lang="en-US" sz="3000" dirty="0" smtClean="0"/>
              <a:t>:</a:t>
            </a:r>
            <a:endParaRPr lang="en-US" sz="3000" dirty="0"/>
          </a:p>
          <a:p>
            <a:pPr lvl="0">
              <a:lnSpc>
                <a:spcPct val="50000"/>
              </a:lnSpc>
            </a:pPr>
            <a:r>
              <a:rPr lang="en-US" sz="3000" dirty="0"/>
              <a:t>Tundra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Boreal Forest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Temperate rainforest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Temperate seasonal forest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Woodland/</a:t>
            </a:r>
            <a:r>
              <a:rPr lang="en-US" sz="3000" dirty="0" err="1"/>
              <a:t>shrubland</a:t>
            </a:r>
            <a:endParaRPr lang="en-US" sz="3000" dirty="0"/>
          </a:p>
          <a:p>
            <a:pPr lvl="0">
              <a:lnSpc>
                <a:spcPct val="50000"/>
              </a:lnSpc>
            </a:pPr>
            <a:r>
              <a:rPr lang="en-US" sz="3000" dirty="0"/>
              <a:t>Temperate grassland/cold desert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Tropical rainforest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Tropical seasonal forest/ savanna</a:t>
            </a:r>
          </a:p>
          <a:p>
            <a:pPr lvl="0">
              <a:lnSpc>
                <a:spcPct val="50000"/>
              </a:lnSpc>
            </a:pPr>
            <a:r>
              <a:rPr lang="en-US" sz="3000" dirty="0"/>
              <a:t>Subtropical desert</a:t>
            </a:r>
          </a:p>
        </p:txBody>
      </p:sp>
    </p:spTree>
    <p:extLst>
      <p:ext uri="{BB962C8B-B14F-4D97-AF65-F5344CB8AC3E}">
        <p14:creationId xmlns:p14="http://schemas.microsoft.com/office/powerpoint/2010/main" val="2802770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Tundra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00" y="1609154"/>
            <a:ext cx="5461000" cy="7531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77823" y="4146096"/>
            <a:ext cx="5313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Tundra biome.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is cold and treeless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, with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low-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growing vegetation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38291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Earth's atmosphere is composed of layers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Troposphere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Stratosphere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009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27657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Boreal Forest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40863"/>
            <a:ext cx="5486400" cy="7607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59148" y="3661054"/>
            <a:ext cx="517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Boreal forest biome.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Boreal forests are made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up primarily of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 __________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trees that can tolerate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cold winters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short growing seasons.</a:t>
            </a:r>
          </a:p>
        </p:txBody>
      </p:sp>
    </p:spTree>
    <p:extLst>
      <p:ext uri="{BB962C8B-B14F-4D97-AF65-F5344CB8AC3E}">
        <p14:creationId xmlns:p14="http://schemas.microsoft.com/office/powerpoint/2010/main" val="3853132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51299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Temperate Rainforest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288654"/>
            <a:ext cx="6243286" cy="75556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8844343"/>
            <a:ext cx="3865624" cy="8061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62173" y="3716546"/>
            <a:ext cx="49301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10001"/>
                </a:solidFill>
                <a:latin typeface="Arial"/>
                <a:cs typeface="Arial"/>
              </a:rPr>
              <a:t>Temperate rainforest </a:t>
            </a:r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biome.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Temperate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rainforests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have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moderate mean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annual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____________ and </a:t>
            </a:r>
            <a:r>
              <a:rPr lang="en-US" sz="3200" smtClean="0">
                <a:solidFill>
                  <a:srgbClr val="010001"/>
                </a:solidFill>
                <a:latin typeface="Arial"/>
                <a:cs typeface="Arial"/>
              </a:rPr>
              <a:t>high _____________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that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supports the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growth of very large trees.</a:t>
            </a:r>
          </a:p>
        </p:txBody>
      </p:sp>
    </p:spTree>
    <p:extLst>
      <p:ext uri="{BB962C8B-B14F-4D97-AF65-F5344CB8AC3E}">
        <p14:creationId xmlns:p14="http://schemas.microsoft.com/office/powerpoint/2010/main" val="1496075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5295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Temperate Seasonal Forest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371606"/>
            <a:ext cx="6190653" cy="7619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8917496"/>
            <a:ext cx="3483760" cy="8361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87661" y="2521740"/>
            <a:ext cx="5403530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10001"/>
                </a:solidFill>
                <a:latin typeface="Arial"/>
                <a:cs typeface="Arial"/>
              </a:rPr>
              <a:t>Temperate seasonal </a:t>
            </a:r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forest biome.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Temperate seasonal forest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biomes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have ___________</a:t>
            </a:r>
            <a:endParaRPr lang="en-US" sz="3200" dirty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mean annual temperatures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moderate amounts of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precipitation that support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broadleaf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trees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such as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beech, maple, oak,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and hickory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2369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2200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Woodland/</a:t>
            </a:r>
            <a:r>
              <a:rPr lang="en-US" dirty="0" err="1"/>
              <a:t>Shrubland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863238"/>
            <a:ext cx="5397500" cy="7442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7500" y="3773539"/>
            <a:ext cx="57879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Woodland/</a:t>
            </a:r>
            <a:r>
              <a:rPr lang="en-US" sz="2800" b="1" dirty="0" err="1">
                <a:solidFill>
                  <a:srgbClr val="010001"/>
                </a:solidFill>
                <a:latin typeface="Arial"/>
                <a:cs typeface="Arial"/>
              </a:rPr>
              <a:t>shrubland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 biome.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woodland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/</a:t>
            </a:r>
            <a:r>
              <a:rPr lang="en-US" sz="2800" dirty="0" err="1" smtClean="0">
                <a:solidFill>
                  <a:srgbClr val="010001"/>
                </a:solidFill>
                <a:latin typeface="Arial"/>
                <a:cs typeface="Arial"/>
              </a:rPr>
              <a:t>shrubland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biome is characterized by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______, 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summers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_______, ________ winters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4916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Temperate Grassland/Cold Desert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886823"/>
            <a:ext cx="5372100" cy="7454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76623" y="3428841"/>
            <a:ext cx="567911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Temperate grassland/cold desert biome.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The temperate grassland/cold desert biome has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______, _______ winters and _____, _______,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summers that support grasses and </a:t>
            </a:r>
            <a:r>
              <a:rPr lang="en-US" sz="3200" dirty="0" err="1">
                <a:solidFill>
                  <a:srgbClr val="010001"/>
                </a:solidFill>
                <a:latin typeface="Arial"/>
                <a:cs typeface="Arial"/>
              </a:rPr>
              <a:t>nonwoody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flowering plants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1225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41269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Tropical Rainforest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50755"/>
            <a:ext cx="5448300" cy="7581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7343" y="3283704"/>
            <a:ext cx="56246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Tropical rainforest biome.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Tropical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rainforests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are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_______,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with little seasonal temperature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variation. These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forests are highly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with several distinctive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 of vegetation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8611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Tropical Seasonal Forest/ Savanna</a:t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01800"/>
            <a:ext cx="5461000" cy="756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10399" y="1981201"/>
            <a:ext cx="55202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Tropical seasonal forest/</a:t>
            </a:r>
            <a:r>
              <a:rPr lang="en-US" sz="3200" b="1" dirty="0" smtClean="0">
                <a:solidFill>
                  <a:srgbClr val="010001"/>
                </a:solidFill>
                <a:latin typeface="Arial"/>
                <a:cs typeface="Arial"/>
              </a:rPr>
              <a:t>savanna biome</a:t>
            </a:r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Tropical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seasonal forest and savannas have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</a:t>
            </a:r>
            <a:endParaRPr lang="en-US" sz="3200" dirty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temperatures and distinct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seasons. Vegetation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ranges from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dense stands of shrubs and trees to relatively open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landscapes dominated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by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scattered deciduous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__________.</a:t>
            </a:r>
            <a:endParaRPr lang="en-US" sz="32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092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345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Subtropical Desert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888067"/>
            <a:ext cx="5486400" cy="7556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12000" y="3505200"/>
            <a:ext cx="553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Subtropical desert biome.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Subtropical deserts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have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temperatures, extremely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conditions, and sparse</a:t>
            </a: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________________.</a:t>
            </a:r>
            <a:endParaRPr lang="en-US" sz="32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8066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13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Aquatic </a:t>
            </a:r>
            <a:r>
              <a:rPr lang="en-US" dirty="0"/>
              <a:t>Biomes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freshwater biomes.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marine biomes.</a:t>
            </a:r>
          </a:p>
        </p:txBody>
      </p:sp>
    </p:spTree>
    <p:extLst>
      <p:ext uri="{BB962C8B-B14F-4D97-AF65-F5344CB8AC3E}">
        <p14:creationId xmlns:p14="http://schemas.microsoft.com/office/powerpoint/2010/main" val="918064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Freshwater biomes have low salinity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Freshwater biomes include:</a:t>
            </a:r>
          </a:p>
          <a:p>
            <a:pPr lvl="0"/>
            <a:r>
              <a:rPr lang="en-US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__________</a:t>
            </a:r>
            <a:endParaRPr lang="en-US" dirty="0"/>
          </a:p>
          <a:p>
            <a:pPr lvl="0"/>
            <a:r>
              <a:rPr lang="en-US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__________</a:t>
            </a:r>
            <a:endParaRPr lang="en-US" dirty="0"/>
          </a:p>
          <a:p>
            <a:pPr lvl="0"/>
            <a:r>
              <a:rPr lang="en-US" dirty="0" smtClean="0"/>
              <a:t>____________    __________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846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76595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Earth’s Atmosphere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94090"/>
            <a:ext cx="6649388" cy="8164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98323" y="1755554"/>
            <a:ext cx="457798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rgbClr val="010001"/>
                </a:solidFill>
                <a:latin typeface="Arial"/>
                <a:cs typeface="Arial"/>
              </a:rPr>
              <a:t>The layers of Earth’s atmosphere</a:t>
            </a:r>
            <a:r>
              <a:rPr lang="en-US" sz="2700" b="1" dirty="0" smtClean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  <a:p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The ____________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is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the atmospheric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layer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closest to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Earth. Because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the density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____ decreases with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altitude, the troposphere’s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__________ also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decreases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with altitude. Temperature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increases with altitude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in the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stratosphere because the Sun’s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and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rays warm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the upper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part of this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layer. Temperatures 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in the thermosphere can </a:t>
            </a:r>
            <a:r>
              <a:rPr lang="en-US" sz="2700" dirty="0" smtClean="0">
                <a:solidFill>
                  <a:srgbClr val="010001"/>
                </a:solidFill>
                <a:latin typeface="Arial"/>
                <a:cs typeface="Arial"/>
              </a:rPr>
              <a:t>reach 1,750</a:t>
            </a:r>
            <a:r>
              <a:rPr lang="en-US" sz="2700" dirty="0">
                <a:solidFill>
                  <a:srgbClr val="010001"/>
                </a:solidFill>
                <a:latin typeface="Arial"/>
                <a:cs typeface="Arial"/>
              </a:rPr>
              <a:t>°C (3,182°F).</a:t>
            </a:r>
          </a:p>
        </p:txBody>
      </p:sp>
    </p:spTree>
    <p:extLst>
      <p:ext uri="{BB962C8B-B14F-4D97-AF65-F5344CB8AC3E}">
        <p14:creationId xmlns:p14="http://schemas.microsoft.com/office/powerpoint/2010/main" val="2115784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Streams and Rivers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Flowing fresh water that may originate from underground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or as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from rain or melting snow.</a:t>
            </a:r>
          </a:p>
          <a:p>
            <a:pPr lvl="0"/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are typically narrow and carry relatively small amounts of water where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are usually wider and carry larger amounts of water.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93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82014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Lakes and Ponds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464800" cy="6667500"/>
          </a:xfrm>
        </p:spPr>
        <p:txBody>
          <a:bodyPr/>
          <a:lstStyle/>
          <a:p>
            <a:pPr lvl="0"/>
            <a:r>
              <a:rPr lang="en-US" sz="2800" dirty="0"/>
              <a:t>Lakes and ponds contain </a:t>
            </a:r>
            <a:r>
              <a:rPr lang="en-US" sz="2800" dirty="0" smtClean="0"/>
              <a:t>___________</a:t>
            </a:r>
            <a:r>
              <a:rPr lang="en-US" sz="2800" dirty="0" smtClean="0"/>
              <a:t> </a:t>
            </a:r>
            <a:r>
              <a:rPr lang="en-US" sz="2800" dirty="0"/>
              <a:t>water, at least some of which is too deep to support emergent </a:t>
            </a:r>
            <a:r>
              <a:rPr lang="en-US" sz="2800" dirty="0" smtClean="0"/>
              <a:t>_____________</a:t>
            </a:r>
            <a:r>
              <a:rPr lang="en-US" sz="2800" dirty="0" smtClean="0"/>
              <a:t>.</a:t>
            </a:r>
            <a:endParaRPr lang="en-US" sz="2800" dirty="0"/>
          </a:p>
          <a:p>
            <a:pPr lvl="0"/>
            <a:r>
              <a:rPr lang="en-US" sz="2800" dirty="0"/>
              <a:t>Lakes are </a:t>
            </a:r>
            <a:r>
              <a:rPr lang="en-US" sz="2800" dirty="0" smtClean="0"/>
              <a:t>__________</a:t>
            </a:r>
            <a:r>
              <a:rPr lang="en-US" sz="2800" dirty="0" smtClean="0"/>
              <a:t> </a:t>
            </a:r>
            <a:r>
              <a:rPr lang="en-US" sz="2800" dirty="0"/>
              <a:t>than ponds but there is no clear point at which a pond is considered large enough to be </a:t>
            </a:r>
            <a:r>
              <a:rPr lang="en-US" sz="2800" dirty="0" smtClean="0"/>
              <a:t>called a lake. </a:t>
            </a:r>
            <a:endParaRPr lang="en-US" sz="2800" dirty="0"/>
          </a:p>
          <a:p>
            <a:r>
              <a:rPr lang="en-US" sz="2800" b="1" dirty="0"/>
              <a:t>Littoral </a:t>
            </a:r>
            <a:r>
              <a:rPr lang="en-US" sz="2800" b="1" dirty="0" smtClean="0"/>
              <a:t>zone -  </a:t>
            </a:r>
            <a:endParaRPr lang="en-US" sz="2800" dirty="0"/>
          </a:p>
          <a:p>
            <a:r>
              <a:rPr lang="en-US" sz="2800" b="1" dirty="0"/>
              <a:t>Limnetic </a:t>
            </a:r>
            <a:r>
              <a:rPr lang="en-US" sz="2800" b="1" dirty="0" smtClean="0"/>
              <a:t>zone -</a:t>
            </a:r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2800" b="1" dirty="0" smtClean="0"/>
              <a:t>Phytoplankton</a:t>
            </a:r>
            <a:r>
              <a:rPr lang="en-US" sz="2800" dirty="0"/>
              <a:t> </a:t>
            </a:r>
            <a:r>
              <a:rPr lang="en-US" sz="2800" dirty="0" smtClean="0"/>
              <a:t>- </a:t>
            </a:r>
            <a:endParaRPr lang="en-US" sz="2800" dirty="0"/>
          </a:p>
          <a:p>
            <a:r>
              <a:rPr lang="en-US" sz="2800" b="1" dirty="0" err="1"/>
              <a:t>Profundal</a:t>
            </a:r>
            <a:r>
              <a:rPr lang="en-US" sz="2800" b="1" dirty="0"/>
              <a:t> </a:t>
            </a:r>
            <a:r>
              <a:rPr lang="en-US" sz="2800" b="1" dirty="0" smtClean="0"/>
              <a:t>zone -</a:t>
            </a:r>
          </a:p>
          <a:p>
            <a:r>
              <a:rPr lang="en-US" sz="2800" b="1" dirty="0" smtClean="0"/>
              <a:t>Benthic zone -</a:t>
            </a:r>
            <a:endParaRPr lang="en-US" sz="2800" b="1" dirty="0" smtClean="0"/>
          </a:p>
          <a:p>
            <a:endParaRPr lang="en-US" sz="2800" b="1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03828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22278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Lakes and Ponds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896533"/>
            <a:ext cx="7186091" cy="73998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85201" y="1896533"/>
            <a:ext cx="403013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Lake zones.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zone consists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water with emerging, rooted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whereas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zone 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deeper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water where plants do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not emerge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deepest water,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where oxygen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can be limiting because little sunlight penetrates to allow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photosynthesis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by producers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is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zone. The sediments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lie beneath the littoral, limnetic, and </a:t>
            </a:r>
            <a:r>
              <a:rPr lang="en-US" sz="2400" dirty="0" err="1">
                <a:solidFill>
                  <a:srgbClr val="010001"/>
                </a:solidFill>
                <a:latin typeface="Arial"/>
                <a:cs typeface="Arial"/>
              </a:rPr>
              <a:t>profundal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zones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constitute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zone.</a:t>
            </a:r>
          </a:p>
        </p:txBody>
      </p:sp>
    </p:spTree>
    <p:extLst>
      <p:ext uri="{BB962C8B-B14F-4D97-AF65-F5344CB8AC3E}">
        <p14:creationId xmlns:p14="http://schemas.microsoft.com/office/powerpoint/2010/main" val="3364295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Lakes and Ponds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Lakes are classified by their level of </a:t>
            </a:r>
            <a:r>
              <a:rPr lang="en-US" dirty="0" smtClean="0"/>
              <a:t>primary ______________.</a:t>
            </a:r>
            <a:endParaRPr lang="en-US" dirty="0"/>
          </a:p>
          <a:p>
            <a:r>
              <a:rPr lang="en-US" b="1" dirty="0" smtClean="0"/>
              <a:t>Oligotrophic</a:t>
            </a:r>
            <a:r>
              <a:rPr lang="en-US" dirty="0"/>
              <a:t> </a:t>
            </a:r>
            <a:r>
              <a:rPr lang="en-US" dirty="0" smtClean="0"/>
              <a:t>–</a:t>
            </a:r>
            <a:endParaRPr lang="en-US" dirty="0" smtClean="0"/>
          </a:p>
          <a:p>
            <a:r>
              <a:rPr lang="en-US" b="1" dirty="0" smtClean="0"/>
              <a:t>Mesotrophic</a:t>
            </a:r>
            <a:r>
              <a:rPr lang="en-US" dirty="0"/>
              <a:t> </a:t>
            </a:r>
            <a:r>
              <a:rPr lang="en-US" dirty="0"/>
              <a:t>-</a:t>
            </a:r>
            <a:endParaRPr lang="en-US" dirty="0"/>
          </a:p>
          <a:p>
            <a:r>
              <a:rPr lang="en-US" b="1" dirty="0" smtClean="0"/>
              <a:t>Eutrophic</a:t>
            </a:r>
            <a:r>
              <a:rPr lang="en-US" dirty="0"/>
              <a:t> </a:t>
            </a:r>
            <a:r>
              <a:rPr lang="en-US" dirty="0" smtClean="0"/>
              <a:t>-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74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Freshwater Wetlands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Freshwater </a:t>
            </a:r>
            <a:r>
              <a:rPr lang="en-US" b="1" dirty="0" smtClean="0"/>
              <a:t>wetlands  </a:t>
            </a:r>
            <a:r>
              <a:rPr lang="en-US" dirty="0"/>
              <a:t>An aquatic biome that </a:t>
            </a:r>
            <a:r>
              <a:rPr lang="en-US" dirty="0" smtClean="0"/>
              <a:t>is </a:t>
            </a:r>
            <a:r>
              <a:rPr lang="en-US" dirty="0" smtClean="0"/>
              <a:t>____________</a:t>
            </a:r>
            <a:r>
              <a:rPr lang="en-US" dirty="0" smtClean="0"/>
              <a:t> </a:t>
            </a:r>
            <a:r>
              <a:rPr lang="en-US" dirty="0"/>
              <a:t>or </a:t>
            </a:r>
            <a:r>
              <a:rPr lang="en-US" dirty="0" smtClean="0"/>
              <a:t>_____________</a:t>
            </a:r>
            <a:r>
              <a:rPr lang="en-US" dirty="0" smtClean="0"/>
              <a:t> </a:t>
            </a:r>
            <a:r>
              <a:rPr lang="en-US" dirty="0"/>
              <a:t>by water for at least </a:t>
            </a:r>
            <a:r>
              <a:rPr lang="en-US" dirty="0" smtClean="0"/>
              <a:t>part of </a:t>
            </a:r>
            <a:r>
              <a:rPr lang="en-US" dirty="0"/>
              <a:t>each year, but shallow enough to </a:t>
            </a:r>
            <a:r>
              <a:rPr lang="en-US" dirty="0" smtClean="0"/>
              <a:t>support emergent </a:t>
            </a:r>
            <a:r>
              <a:rPr lang="en-US" dirty="0" smtClean="0"/>
              <a:t>___________</a:t>
            </a:r>
            <a:r>
              <a:rPr lang="en-US" dirty="0" smtClean="0"/>
              <a:t>.</a:t>
            </a:r>
            <a:endParaRPr lang="en-US" dirty="0" smtClean="0"/>
          </a:p>
          <a:p>
            <a:pPr lvl="0"/>
            <a:r>
              <a:rPr lang="en-US" dirty="0"/>
              <a:t>Freshwater wetlands are among the most </a:t>
            </a:r>
            <a:r>
              <a:rPr lang="en-US" dirty="0" smtClean="0"/>
              <a:t>______________</a:t>
            </a:r>
            <a:r>
              <a:rPr lang="en-US" dirty="0" smtClean="0"/>
              <a:t> </a:t>
            </a:r>
            <a:r>
              <a:rPr lang="en-US" dirty="0"/>
              <a:t>biomes on Earth.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70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Marine biomes have high salinity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five marine biomes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 smtClean="0"/>
              <a:t>____________   ___________</a:t>
            </a:r>
            <a:endParaRPr lang="en-US" dirty="0"/>
          </a:p>
          <a:p>
            <a:pPr lvl="0"/>
            <a:r>
              <a:rPr lang="en-US" dirty="0" smtClean="0"/>
              <a:t>____________   ___________</a:t>
            </a:r>
            <a:endParaRPr lang="en-US" dirty="0"/>
          </a:p>
          <a:p>
            <a:pPr lvl="0"/>
            <a:r>
              <a:rPr lang="en-US" dirty="0" smtClean="0"/>
              <a:t>____________   ___________</a:t>
            </a:r>
            <a:endParaRPr lang="en-US" dirty="0"/>
          </a:p>
          <a:p>
            <a:pPr lvl="0"/>
            <a:r>
              <a:rPr lang="en-US" dirty="0" smtClean="0"/>
              <a:t>____________   ___________</a:t>
            </a:r>
            <a:endParaRPr lang="en-US" dirty="0"/>
          </a:p>
          <a:p>
            <a:pPr lvl="0"/>
            <a:r>
              <a:rPr lang="en-US" dirty="0" smtClean="0"/>
              <a:t>____________   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714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Salt Marsh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Salt marsh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marsh containing </a:t>
            </a:r>
            <a:r>
              <a:rPr lang="en-US" dirty="0" err="1"/>
              <a:t>nonwoody</a:t>
            </a:r>
            <a:r>
              <a:rPr lang="en-US" dirty="0"/>
              <a:t> </a:t>
            </a:r>
            <a:r>
              <a:rPr lang="en-US" dirty="0" smtClean="0"/>
              <a:t>____________</a:t>
            </a:r>
            <a:r>
              <a:rPr lang="en-US" dirty="0" smtClean="0"/>
              <a:t> </a:t>
            </a:r>
            <a:r>
              <a:rPr lang="en-US" dirty="0" smtClean="0"/>
              <a:t>vegetation</a:t>
            </a:r>
            <a:r>
              <a:rPr lang="en-US" dirty="0"/>
              <a:t>, found along the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en-US" dirty="0" smtClean="0"/>
              <a:t>temperate </a:t>
            </a:r>
            <a:r>
              <a:rPr lang="en-US" dirty="0" smtClean="0"/>
              <a:t>climates.</a:t>
            </a:r>
          </a:p>
          <a:p>
            <a:r>
              <a:rPr lang="en-US" dirty="0" smtClean="0"/>
              <a:t>The </a:t>
            </a:r>
            <a:r>
              <a:rPr lang="en-US" dirty="0"/>
              <a:t>salt marsh is one of the most </a:t>
            </a:r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biomes in the world.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27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Mangrove Swamp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Mangrove swamp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swamp that occurs </a:t>
            </a:r>
            <a:r>
              <a:rPr lang="en-US" dirty="0" smtClean="0"/>
              <a:t>along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coasts, and contains </a:t>
            </a:r>
            <a:r>
              <a:rPr lang="en-US" dirty="0" smtClean="0"/>
              <a:t>salt tolerant trees </a:t>
            </a:r>
            <a:r>
              <a:rPr lang="en-US" dirty="0"/>
              <a:t>with roots submerged in water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Mangrove trees are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tolerant and help protect the </a:t>
            </a:r>
            <a:r>
              <a:rPr lang="en-US" dirty="0" smtClean="0"/>
              <a:t>____________</a:t>
            </a:r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and storm damage.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77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Intertidal Zone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Intertidal zone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narrow band of </a:t>
            </a:r>
            <a:r>
              <a:rPr lang="en-US" dirty="0" smtClean="0"/>
              <a:t>coastline between </a:t>
            </a:r>
            <a:r>
              <a:rPr lang="en-US" dirty="0"/>
              <a:t>the levels of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tide and </a:t>
            </a:r>
            <a:r>
              <a:rPr lang="en-US" dirty="0" smtClean="0"/>
              <a:t>_____</a:t>
            </a:r>
            <a:r>
              <a:rPr lang="en-US" dirty="0" smtClean="0"/>
              <a:t> </a:t>
            </a:r>
            <a:r>
              <a:rPr lang="en-US" dirty="0"/>
              <a:t>tide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_______</a:t>
            </a:r>
            <a:r>
              <a:rPr lang="en-US" dirty="0" smtClean="0"/>
              <a:t> </a:t>
            </a:r>
            <a:r>
              <a:rPr lang="en-US" dirty="0"/>
              <a:t>that crash onto the shore in this biome can make it a challenge for </a:t>
            </a:r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to hold on and not get washed away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384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Coral Reefs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Coral reef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most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marine biome </a:t>
            </a:r>
            <a:r>
              <a:rPr lang="en-US" dirty="0" smtClean="0"/>
              <a:t>on Earth</a:t>
            </a:r>
            <a:r>
              <a:rPr lang="en-US" dirty="0"/>
              <a:t>, found in </a:t>
            </a:r>
            <a:r>
              <a:rPr lang="en-US" dirty="0" smtClean="0"/>
              <a:t>______</a:t>
            </a:r>
            <a:r>
              <a:rPr lang="en-US" dirty="0" smtClean="0"/>
              <a:t>, ________ </a:t>
            </a:r>
            <a:r>
              <a:rPr lang="en-US" dirty="0"/>
              <a:t>waters beyond </a:t>
            </a:r>
            <a:r>
              <a:rPr lang="en-US" dirty="0" smtClean="0"/>
              <a:t>the shoreline.</a:t>
            </a:r>
          </a:p>
          <a:p>
            <a:pPr lvl="0"/>
            <a:r>
              <a:rPr lang="en-US" dirty="0"/>
              <a:t>Earth's most diverse marine biome even though coral reefs are found in water that is relatively poor in </a:t>
            </a:r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__________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b="1" dirty="0" smtClean="0"/>
              <a:t>__________  __________ -</a:t>
            </a:r>
            <a:r>
              <a:rPr lang="en-US" b="1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phenomenon in which </a:t>
            </a:r>
            <a:r>
              <a:rPr lang="en-US" dirty="0" smtClean="0"/>
              <a:t>algae inside </a:t>
            </a:r>
            <a:r>
              <a:rPr lang="en-US" dirty="0"/>
              <a:t>corals die, causing the corals to turn white.</a:t>
            </a:r>
          </a:p>
        </p:txBody>
      </p:sp>
    </p:spTree>
    <p:extLst>
      <p:ext uri="{BB962C8B-B14F-4D97-AF65-F5344CB8AC3E}">
        <p14:creationId xmlns:p14="http://schemas.microsoft.com/office/powerpoint/2010/main" val="28567140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7162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amount of solar energy reaching Earth varies with location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73184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/>
              <a:t>As </a:t>
            </a:r>
            <a:r>
              <a:rPr lang="en-US" sz="3200" dirty="0"/>
              <a:t>the Sun's energy passes through the </a:t>
            </a:r>
            <a:r>
              <a:rPr lang="en-US" sz="3200" dirty="0" smtClean="0"/>
              <a:t>__________ </a:t>
            </a:r>
            <a:r>
              <a:rPr lang="en-US" sz="3200" dirty="0"/>
              <a:t>and strikes land and water, it </a:t>
            </a:r>
            <a:r>
              <a:rPr lang="en-US" sz="3200" dirty="0" smtClean="0"/>
              <a:t>______ </a:t>
            </a:r>
            <a:r>
              <a:rPr lang="en-US" sz="3200" dirty="0"/>
              <a:t>the surface of Earth.  But this warming does not occur </a:t>
            </a:r>
            <a:r>
              <a:rPr lang="en-US" sz="3200" dirty="0" smtClean="0"/>
              <a:t>_______ </a:t>
            </a:r>
            <a:r>
              <a:rPr lang="en-US" sz="3200" dirty="0"/>
              <a:t>across the planet because</a:t>
            </a:r>
            <a:r>
              <a:rPr lang="en-US" sz="3200" dirty="0" smtClean="0"/>
              <a:t>:</a:t>
            </a:r>
            <a:endParaRPr lang="en-US" sz="3200" dirty="0"/>
          </a:p>
          <a:p>
            <a:pPr lvl="0"/>
            <a:r>
              <a:rPr lang="en-US" sz="3200" dirty="0"/>
              <a:t>The </a:t>
            </a:r>
            <a:r>
              <a:rPr lang="en-US" sz="3200" dirty="0" smtClean="0"/>
              <a:t>______ </a:t>
            </a:r>
            <a:r>
              <a:rPr lang="en-US" sz="3200" dirty="0"/>
              <a:t>at which the Sun's rays </a:t>
            </a:r>
            <a:r>
              <a:rPr lang="en-US" sz="3200" dirty="0" smtClean="0"/>
              <a:t>strike _______.</a:t>
            </a:r>
            <a:endParaRPr lang="en-US" sz="3200" dirty="0"/>
          </a:p>
          <a:p>
            <a:pPr lvl="0"/>
            <a:r>
              <a:rPr lang="en-US" sz="3200" dirty="0"/>
              <a:t>The amount of </a:t>
            </a:r>
            <a:r>
              <a:rPr lang="en-US" sz="3200" dirty="0" smtClean="0"/>
              <a:t>_______  ______ </a:t>
            </a:r>
            <a:r>
              <a:rPr lang="en-US" sz="3200" dirty="0"/>
              <a:t>over which the Sun's rays are </a:t>
            </a:r>
            <a:r>
              <a:rPr lang="en-US" sz="3200" dirty="0" smtClean="0"/>
              <a:t>distributed varies.</a:t>
            </a:r>
            <a:endParaRPr lang="en-US" sz="3200" dirty="0"/>
          </a:p>
          <a:p>
            <a:pPr lvl="0"/>
            <a:r>
              <a:rPr lang="en-US" sz="3200" dirty="0"/>
              <a:t>Some areas of Earth </a:t>
            </a:r>
            <a:r>
              <a:rPr lang="en-US" sz="3200" dirty="0" smtClean="0"/>
              <a:t>________ </a:t>
            </a:r>
            <a:r>
              <a:rPr lang="en-US" sz="3200" dirty="0"/>
              <a:t>more </a:t>
            </a:r>
            <a:r>
              <a:rPr lang="en-US" sz="3200" dirty="0" smtClean="0"/>
              <a:t>______ ______than </a:t>
            </a:r>
            <a:r>
              <a:rPr lang="en-US" sz="3200" dirty="0"/>
              <a:t>others. </a:t>
            </a:r>
          </a:p>
          <a:p>
            <a:pPr marL="0" indent="0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___________ -  </a:t>
            </a:r>
            <a:r>
              <a:rPr lang="en-US" sz="3200" dirty="0" smtClean="0"/>
              <a:t>The </a:t>
            </a:r>
            <a:r>
              <a:rPr lang="en-US" sz="3200" dirty="0"/>
              <a:t>percentage of incoming </a:t>
            </a:r>
            <a:r>
              <a:rPr lang="en-US" sz="3200" dirty="0" smtClean="0"/>
              <a:t>sunlight reflected </a:t>
            </a:r>
            <a:r>
              <a:rPr lang="en-US" sz="3200" dirty="0"/>
              <a:t>from a surface.</a:t>
            </a:r>
          </a:p>
        </p:txBody>
      </p:sp>
    </p:spTree>
    <p:extLst>
      <p:ext uri="{BB962C8B-B14F-4D97-AF65-F5344CB8AC3E}">
        <p14:creationId xmlns:p14="http://schemas.microsoft.com/office/powerpoint/2010/main" val="2321353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0055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Open Ocean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89765"/>
            <a:ext cx="10464800" cy="5840413"/>
          </a:xfrm>
        </p:spPr>
        <p:txBody>
          <a:bodyPr/>
          <a:lstStyle/>
          <a:p>
            <a:r>
              <a:rPr lang="en-US" b="1" dirty="0"/>
              <a:t>Open ocean </a:t>
            </a:r>
            <a:r>
              <a:rPr lang="en-US" b="1" dirty="0" smtClean="0"/>
              <a:t> </a:t>
            </a:r>
            <a:r>
              <a:rPr lang="en-US" dirty="0" smtClean="0"/>
              <a:t>Deep </a:t>
            </a:r>
            <a:r>
              <a:rPr lang="en-US" dirty="0"/>
              <a:t>ocean water, located </a:t>
            </a:r>
            <a:r>
              <a:rPr lang="en-US" dirty="0" smtClean="0"/>
              <a:t>away from </a:t>
            </a:r>
            <a:r>
              <a:rPr lang="en-US" dirty="0"/>
              <a:t>the </a:t>
            </a:r>
            <a:r>
              <a:rPr lang="en-US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where </a:t>
            </a:r>
            <a:r>
              <a:rPr lang="en-US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can no </a:t>
            </a:r>
            <a:r>
              <a:rPr lang="en-US" dirty="0" smtClean="0"/>
              <a:t>longer reach </a:t>
            </a:r>
            <a:r>
              <a:rPr lang="en-US" dirty="0"/>
              <a:t>the ocean </a:t>
            </a:r>
            <a:r>
              <a:rPr lang="en-US" dirty="0" smtClean="0"/>
              <a:t>__________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b="1" dirty="0" smtClean="0"/>
              <a:t>________ _______ -</a:t>
            </a:r>
            <a:r>
              <a:rPr lang="en-US" b="1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upper layer of ocean water in </a:t>
            </a:r>
            <a:r>
              <a:rPr lang="en-US" dirty="0" smtClean="0"/>
              <a:t>the ocean </a:t>
            </a:r>
            <a:r>
              <a:rPr lang="en-US" dirty="0"/>
              <a:t>that receives enough sunlight for photosynthesis.</a:t>
            </a:r>
          </a:p>
          <a:p>
            <a:r>
              <a:rPr lang="en-US" b="1" dirty="0" smtClean="0"/>
              <a:t>__________ -</a:t>
            </a:r>
            <a:r>
              <a:rPr lang="en-US" b="1" dirty="0" smtClean="0"/>
              <a:t>  </a:t>
            </a:r>
            <a:r>
              <a:rPr lang="en-US" dirty="0"/>
              <a:t>The deeper layer of ocean water </a:t>
            </a:r>
            <a:r>
              <a:rPr lang="en-US" dirty="0" smtClean="0"/>
              <a:t>that lacks </a:t>
            </a:r>
            <a:r>
              <a:rPr lang="en-US" dirty="0"/>
              <a:t>sufficient sunlight for photosynthesis.</a:t>
            </a:r>
          </a:p>
          <a:p>
            <a:r>
              <a:rPr lang="en-US" b="1" dirty="0" smtClean="0"/>
              <a:t>__________________ -</a:t>
            </a:r>
            <a:r>
              <a:rPr lang="en-US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process used by some </a:t>
            </a:r>
            <a:r>
              <a:rPr lang="en-US" dirty="0" smtClean="0"/>
              <a:t>bacteria in </a:t>
            </a:r>
            <a:r>
              <a:rPr lang="en-US" dirty="0"/>
              <a:t>the ocean to generate energy with methane </a:t>
            </a:r>
            <a:r>
              <a:rPr lang="en-US" dirty="0" smtClean="0"/>
              <a:t>and hydrogen </a:t>
            </a:r>
            <a:r>
              <a:rPr lang="en-US" dirty="0"/>
              <a:t>sulfide.</a:t>
            </a:r>
          </a:p>
        </p:txBody>
      </p:sp>
    </p:spTree>
    <p:extLst>
      <p:ext uri="{BB962C8B-B14F-4D97-AF65-F5344CB8AC3E}">
        <p14:creationId xmlns:p14="http://schemas.microsoft.com/office/powerpoint/2010/main" val="161939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85220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Open Ocean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42539"/>
            <a:ext cx="7505003" cy="70950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35" y="8975173"/>
            <a:ext cx="13394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open ocean.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open ocean can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be separated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into several distinct zones.</a:t>
            </a:r>
          </a:p>
        </p:txBody>
      </p:sp>
    </p:spTree>
    <p:extLst>
      <p:ext uri="{BB962C8B-B14F-4D97-AF65-F5344CB8AC3E}">
        <p14:creationId xmlns:p14="http://schemas.microsoft.com/office/powerpoint/2010/main" val="2366536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8983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The Amount of Solar Energy Reaching Earth </a:t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150" y="1851182"/>
            <a:ext cx="8870623" cy="64907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575" y="8441607"/>
            <a:ext cx="12176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Differential heating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of Earth.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 regions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near the equator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receive more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solar energy than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 and ____________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regions,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where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Sun’s rays strike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Earth’s surface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at an oblique angle.</a:t>
            </a:r>
          </a:p>
        </p:txBody>
      </p:sp>
    </p:spTree>
    <p:extLst>
      <p:ext uri="{BB962C8B-B14F-4D97-AF65-F5344CB8AC3E}">
        <p14:creationId xmlns:p14="http://schemas.microsoft.com/office/powerpoint/2010/main" val="832755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924" y="-40427"/>
            <a:ext cx="11354297" cy="2465387"/>
          </a:xfrm>
        </p:spPr>
        <p:txBody>
          <a:bodyPr/>
          <a:lstStyle/>
          <a:p>
            <a:pPr algn="l"/>
            <a:r>
              <a:rPr lang="en-US" sz="4000" dirty="0"/>
              <a:t>The Amount of Solar Energy Reaching Earth </a:t>
            </a:r>
            <a:br>
              <a:rPr lang="en-US" sz="4000" dirty="0"/>
            </a:b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1" y="1382037"/>
            <a:ext cx="7893351" cy="70969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97428" y="1811584"/>
            <a:ext cx="35575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Albedo.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a surface 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percentage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incoming ______ 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it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reflects. Snow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ice reflect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much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solar energy that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they receive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but darker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objects such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forests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asphalt paving reflect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very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little energy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which means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they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absorb most of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solar energy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strikes them.</a:t>
            </a:r>
          </a:p>
        </p:txBody>
      </p:sp>
    </p:spTree>
    <p:extLst>
      <p:ext uri="{BB962C8B-B14F-4D97-AF65-F5344CB8AC3E}">
        <p14:creationId xmlns:p14="http://schemas.microsoft.com/office/powerpoint/2010/main" val="4180538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Earth's tilt causes seasonal changes in climate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565864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The Earth's </a:t>
            </a:r>
            <a:r>
              <a:rPr lang="en-US" dirty="0" smtClean="0"/>
              <a:t>_____ ___ ________is </a:t>
            </a:r>
            <a:r>
              <a:rPr lang="en-US" dirty="0"/>
              <a:t>tilted 23.5 ˚.</a:t>
            </a:r>
          </a:p>
          <a:p>
            <a:pPr lvl="0"/>
            <a:r>
              <a:rPr lang="en-US" dirty="0"/>
              <a:t>When the Northern Hemisphere is tilted </a:t>
            </a:r>
            <a:r>
              <a:rPr lang="en-US" dirty="0" smtClean="0"/>
              <a:t>______ </a:t>
            </a:r>
            <a:r>
              <a:rPr lang="en-US" dirty="0"/>
              <a:t>the Sun, the Southern Hemisphere is tilted </a:t>
            </a:r>
            <a:r>
              <a:rPr lang="en-US" dirty="0" smtClean="0"/>
              <a:t>____ </a:t>
            </a:r>
            <a:r>
              <a:rPr lang="en-US" dirty="0"/>
              <a:t>from the Sun, and vice versa.</a:t>
            </a:r>
          </a:p>
        </p:txBody>
      </p:sp>
    </p:spTree>
    <p:extLst>
      <p:ext uri="{BB962C8B-B14F-4D97-AF65-F5344CB8AC3E}">
        <p14:creationId xmlns:p14="http://schemas.microsoft.com/office/powerpoint/2010/main" val="63099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._Green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FORMAT_STYLE._Green_BACKGROUNDppt.thmx</Template>
  <TotalTime>2622</TotalTime>
  <Words>2865</Words>
  <Application>Microsoft Office PowerPoint</Application>
  <PresentationFormat>Custom</PresentationFormat>
  <Paragraphs>248</Paragraphs>
  <Slides>61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PPT_BASIC FORMAT_STYLE._Green_BACKGROUNDppt</vt:lpstr>
      <vt:lpstr>Title &amp; Bullets</vt:lpstr>
      <vt:lpstr>PowerPoint Presentation</vt:lpstr>
      <vt:lpstr>Climates and Biomes </vt:lpstr>
      <vt:lpstr>Module 9   The Unequal Heating of Earth </vt:lpstr>
      <vt:lpstr>Earth's atmosphere is composed of layers </vt:lpstr>
      <vt:lpstr>Earth’s Atmosphere</vt:lpstr>
      <vt:lpstr>The amount of solar energy reaching Earth varies with location </vt:lpstr>
      <vt:lpstr>  The Amount of Solar Energy Reaching Earth  </vt:lpstr>
      <vt:lpstr>The Amount of Solar Energy Reaching Earth  </vt:lpstr>
      <vt:lpstr>Earth's tilt causes seasonal changes in climate </vt:lpstr>
      <vt:lpstr>Earth's Tilt and the Seasons </vt:lpstr>
      <vt:lpstr>Module 10 Air Currents</vt:lpstr>
      <vt:lpstr>Air has several important properties that determine how it circulates in the atmosphere   </vt:lpstr>
      <vt:lpstr>Atmospheric convection currents move air and moisture around the globe </vt:lpstr>
      <vt:lpstr>  Atmospheric Convection Currents </vt:lpstr>
      <vt:lpstr>Atmospheric Convection Currents </vt:lpstr>
      <vt:lpstr>Atmospheric Convection Currents </vt:lpstr>
      <vt:lpstr>Earth's rotation causes the Coriolis effect </vt:lpstr>
      <vt:lpstr>The Coriolis Effect </vt:lpstr>
      <vt:lpstr>The Coriolis Effect </vt:lpstr>
      <vt:lpstr>The Coriolis Effect </vt:lpstr>
      <vt:lpstr>Rain shadows cause mountains to be dry on one side </vt:lpstr>
      <vt:lpstr>Rain Shadows </vt:lpstr>
      <vt:lpstr>Rain Shadows </vt:lpstr>
      <vt:lpstr>Module 11   Ocean Currents </vt:lpstr>
      <vt:lpstr>Surface ocean currents move warm and cold water around the globe </vt:lpstr>
      <vt:lpstr>Ocean Currents </vt:lpstr>
      <vt:lpstr>Ocean Currents  </vt:lpstr>
      <vt:lpstr>Deep water currents circulate ocean water over long time periods </vt:lpstr>
      <vt:lpstr>Thermohaline Circulation </vt:lpstr>
      <vt:lpstr>Deep ocean currents circulate ocean water over long time periods</vt:lpstr>
      <vt:lpstr>The El-Niño Southern Oscillation is caused by a shift in ocean currents </vt:lpstr>
      <vt:lpstr>The El-Niño Southern Oscillation </vt:lpstr>
      <vt:lpstr>The El-Niño Southern Oscillation </vt:lpstr>
      <vt:lpstr>Module 12   Terrestrial Biomes </vt:lpstr>
      <vt:lpstr>Terrestrial biomes are defined by dominant plant growth forms </vt:lpstr>
      <vt:lpstr>Terrestrial Biomes </vt:lpstr>
      <vt:lpstr>Climate diagrams illustrate patterns of annual temperature and precipitation </vt:lpstr>
      <vt:lpstr>Terrestrial biomes range from tundra to tropical forests </vt:lpstr>
      <vt:lpstr>Tundra </vt:lpstr>
      <vt:lpstr>Boreal Forest</vt:lpstr>
      <vt:lpstr>Temperate Rainforest</vt:lpstr>
      <vt:lpstr>Temperate Seasonal Forest</vt:lpstr>
      <vt:lpstr>Woodland/Shrubland</vt:lpstr>
      <vt:lpstr>Temperate Grassland/Cold Desert </vt:lpstr>
      <vt:lpstr>Tropical Rainforest</vt:lpstr>
      <vt:lpstr>Tropical Seasonal Forest/ Savanna </vt:lpstr>
      <vt:lpstr>Subtropical Desert </vt:lpstr>
      <vt:lpstr>Module 13   Aquatic Biomes </vt:lpstr>
      <vt:lpstr>Freshwater biomes have low salinity </vt:lpstr>
      <vt:lpstr>Streams and Rivers   </vt:lpstr>
      <vt:lpstr>Lakes and Ponds </vt:lpstr>
      <vt:lpstr>Lakes and Ponds </vt:lpstr>
      <vt:lpstr>Lakes and Ponds </vt:lpstr>
      <vt:lpstr>Freshwater Wetlands </vt:lpstr>
      <vt:lpstr>Marine biomes have high salinity </vt:lpstr>
      <vt:lpstr>Salt Marsh </vt:lpstr>
      <vt:lpstr>Mangrove Swamp </vt:lpstr>
      <vt:lpstr>Intertidal Zone   </vt:lpstr>
      <vt:lpstr>Coral Reefs </vt:lpstr>
      <vt:lpstr>Open Ocean </vt:lpstr>
      <vt:lpstr>Open Ocean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48</cp:revision>
  <cp:lastPrinted>2015-10-14T15:29:23Z</cp:lastPrinted>
  <dcterms:created xsi:type="dcterms:W3CDTF">2015-05-09T03:20:32Z</dcterms:created>
  <dcterms:modified xsi:type="dcterms:W3CDTF">2015-10-16T14:49:56Z</dcterms:modified>
</cp:coreProperties>
</file>